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501C14A-110B-4A21-BBCF-89407B836C4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01C14A-110B-4A21-BBCF-89407B836C4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01C14A-110B-4A21-BBCF-89407B836C4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01C14A-110B-4A21-BBCF-89407B836C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6A4E027-F1F0-4449-8019-1FA66E1F059A}" type="datetimeFigureOut">
              <a:rPr lang="en-US" smtClean="0"/>
              <a:t>4/30/2012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01C14A-110B-4A21-BBCF-89407B836C4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6A4E027-F1F0-4449-8019-1FA66E1F059A}" type="datetimeFigureOut">
              <a:rPr lang="en-US" smtClean="0"/>
              <a:t>4/30/2012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01C14A-110B-4A21-BBCF-89407B836C4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hyperlink" Target="http://www.pbs.org/teachers/mathline/lessonplans/pdf/hsmp/rhino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solidFill>
                  <a:schemeClr val="tx1"/>
                </a:solidFill>
                <a:effectLst/>
              </a:rPr>
              <a:t>Exponential Hands-on Activity</a:t>
            </a:r>
            <a:endParaRPr lang="en-US" b="1" dirty="0">
              <a:solidFill>
                <a:schemeClr val="tx1"/>
              </a:solidFill>
              <a:effectLst/>
            </a:endParaRPr>
          </a:p>
        </p:txBody>
      </p:sp>
      <p:sp>
        <p:nvSpPr>
          <p:cNvPr id="3" name="Subtitle 2"/>
          <p:cNvSpPr>
            <a:spLocks noGrp="1"/>
          </p:cNvSpPr>
          <p:nvPr>
            <p:ph type="subTitle" idx="1"/>
          </p:nvPr>
        </p:nvSpPr>
        <p:spPr>
          <a:xfrm>
            <a:off x="1447800" y="1828800"/>
            <a:ext cx="7406640" cy="1752600"/>
          </a:xfrm>
        </p:spPr>
        <p:txBody>
          <a:bodyPr/>
          <a:lstStyle/>
          <a:p>
            <a:endParaRPr lang="en-US" dirty="0" smtClean="0"/>
          </a:p>
          <a:p>
            <a:r>
              <a:rPr lang="en-US" dirty="0" smtClean="0"/>
              <a:t>Created and Presented by: Jennifer Weber</a:t>
            </a:r>
            <a:endParaRPr lang="en-US" dirty="0"/>
          </a:p>
        </p:txBody>
      </p:sp>
      <p:pic>
        <p:nvPicPr>
          <p:cNvPr id="4" name="Picture 3" descr="Kenny folding paper pt2.jpg"/>
          <p:cNvPicPr>
            <a:picLocks noChangeAspect="1"/>
          </p:cNvPicPr>
          <p:nvPr/>
        </p:nvPicPr>
        <p:blipFill>
          <a:blip r:embed="rId2" cstate="print"/>
          <a:stretch>
            <a:fillRect/>
          </a:stretch>
        </p:blipFill>
        <p:spPr>
          <a:xfrm>
            <a:off x="1295400" y="3657600"/>
            <a:ext cx="2203704" cy="1652778"/>
          </a:xfrm>
          <a:prstGeom prst="rect">
            <a:avLst/>
          </a:prstGeom>
        </p:spPr>
      </p:pic>
      <p:pic>
        <p:nvPicPr>
          <p:cNvPr id="5" name="Picture 4" descr="Kenny recording info pt1.jpg"/>
          <p:cNvPicPr>
            <a:picLocks noChangeAspect="1"/>
          </p:cNvPicPr>
          <p:nvPr/>
        </p:nvPicPr>
        <p:blipFill>
          <a:blip r:embed="rId3" cstate="print"/>
          <a:stretch>
            <a:fillRect/>
          </a:stretch>
        </p:blipFill>
        <p:spPr>
          <a:xfrm>
            <a:off x="3810000" y="3657600"/>
            <a:ext cx="2204720" cy="1653540"/>
          </a:xfrm>
          <a:prstGeom prst="rect">
            <a:avLst/>
          </a:prstGeom>
        </p:spPr>
      </p:pic>
      <p:pic>
        <p:nvPicPr>
          <p:cNvPr id="6" name="Picture 5" descr="Kenny corrected guess.jpg"/>
          <p:cNvPicPr>
            <a:picLocks noChangeAspect="1"/>
          </p:cNvPicPr>
          <p:nvPr/>
        </p:nvPicPr>
        <p:blipFill>
          <a:blip r:embed="rId4" cstate="print"/>
          <a:stretch>
            <a:fillRect/>
          </a:stretch>
        </p:blipFill>
        <p:spPr>
          <a:xfrm>
            <a:off x="6324600" y="3657600"/>
            <a:ext cx="2204720" cy="16535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Works Cited</a:t>
            </a:r>
            <a:endParaRPr lang="en-US" b="1" dirty="0">
              <a:solidFill>
                <a:schemeClr val="tx1"/>
              </a:solidFill>
              <a:effectLst/>
            </a:endParaRPr>
          </a:p>
        </p:txBody>
      </p:sp>
      <p:sp>
        <p:nvSpPr>
          <p:cNvPr id="3" name="Content Placeholder 2"/>
          <p:cNvSpPr>
            <a:spLocks noGrp="1"/>
          </p:cNvSpPr>
          <p:nvPr>
            <p:ph idx="1"/>
          </p:nvPr>
        </p:nvSpPr>
        <p:spPr/>
        <p:txBody>
          <a:bodyPr>
            <a:normAutofit/>
          </a:bodyPr>
          <a:lstStyle/>
          <a:p>
            <a:pPr marL="82296" indent="0">
              <a:buNone/>
            </a:pPr>
            <a:r>
              <a:rPr lang="en-US" sz="1800" dirty="0"/>
              <a:t>Area of smallest rectangle. (</a:t>
            </a:r>
            <a:r>
              <a:rPr lang="en-US" sz="1800" dirty="0" err="1"/>
              <a:t>n.d.</a:t>
            </a:r>
            <a:r>
              <a:rPr lang="en-US" sz="1800" dirty="0"/>
              <a:t>). </a:t>
            </a:r>
            <a:r>
              <a:rPr lang="en-US" sz="1800" i="1" dirty="0"/>
              <a:t>Lesson plans</a:t>
            </a:r>
            <a:r>
              <a:rPr lang="en-US" sz="1800" dirty="0"/>
              <a:t>. Retrieved April 29, 2012 from</a:t>
            </a:r>
          </a:p>
          <a:p>
            <a:pPr marL="82296" indent="0">
              <a:buNone/>
            </a:pPr>
            <a:r>
              <a:rPr lang="en-US" sz="1800" u="sng" dirty="0" smtClean="0">
                <a:hlinkClick r:id="rId2"/>
              </a:rPr>
              <a:t>http</a:t>
            </a:r>
            <a:r>
              <a:rPr lang="en-US" sz="1800" u="sng" dirty="0">
                <a:hlinkClick r:id="rId2"/>
              </a:rPr>
              <a:t>://</a:t>
            </a:r>
            <a:r>
              <a:rPr lang="en-US" sz="1800" u="sng" dirty="0" smtClean="0">
                <a:hlinkClick r:id="rId2"/>
              </a:rPr>
              <a:t>www.pbs.org/teachers/mathline/lessonplans/pdf/hsmp/rhinos.pdf</a:t>
            </a:r>
            <a:endParaRPr lang="en-US" sz="1800" u="sng" dirty="0" smtClean="0"/>
          </a:p>
          <a:p>
            <a:pPr marL="82296" indent="0">
              <a:buNone/>
            </a:pPr>
            <a:endParaRPr lang="en-US" sz="1800" dirty="0"/>
          </a:p>
          <a:p>
            <a:pPr marL="82296" indent="0">
              <a:buNone/>
            </a:pPr>
            <a:r>
              <a:rPr lang="en-US" sz="1800" dirty="0"/>
              <a:t>Number of rectangles. (</a:t>
            </a:r>
            <a:r>
              <a:rPr lang="en-US" sz="1800" dirty="0" err="1"/>
              <a:t>n.d.</a:t>
            </a:r>
            <a:r>
              <a:rPr lang="en-US" sz="1800" dirty="0"/>
              <a:t>). </a:t>
            </a:r>
            <a:r>
              <a:rPr lang="en-US" sz="1800" i="1" dirty="0"/>
              <a:t>Lesson plans</a:t>
            </a:r>
            <a:r>
              <a:rPr lang="en-US" sz="1800" dirty="0"/>
              <a:t>. Retrieved April 29, 2012 </a:t>
            </a:r>
            <a:r>
              <a:rPr lang="en-US" sz="1800" dirty="0" smtClean="0"/>
              <a:t>from</a:t>
            </a:r>
            <a:r>
              <a:rPr lang="en-US" sz="1800" dirty="0"/>
              <a:t> </a:t>
            </a:r>
            <a:r>
              <a:rPr lang="en-US" sz="1800" dirty="0"/>
              <a:t> </a:t>
            </a:r>
            <a:r>
              <a:rPr lang="en-US" sz="1800" dirty="0" smtClean="0"/>
              <a:t>  </a:t>
            </a:r>
            <a:r>
              <a:rPr lang="en-US" sz="1800" u="sng" dirty="0" smtClean="0">
                <a:hlinkClick r:id="rId2"/>
              </a:rPr>
              <a:t>http</a:t>
            </a:r>
            <a:r>
              <a:rPr lang="en-US" sz="1800" u="sng" dirty="0">
                <a:hlinkClick r:id="rId2"/>
              </a:rPr>
              <a:t>://</a:t>
            </a:r>
            <a:r>
              <a:rPr lang="en-US" sz="1800" u="sng" dirty="0" smtClean="0">
                <a:hlinkClick r:id="rId2"/>
              </a:rPr>
              <a:t>www.pbs.org/teachers/mathline/lessonplans/pdf/hsmp/rhinos.pdf</a:t>
            </a:r>
            <a:endParaRPr lang="en-US" sz="1800" dirty="0"/>
          </a:p>
        </p:txBody>
      </p:sp>
    </p:spTree>
    <p:extLst>
      <p:ext uri="{BB962C8B-B14F-4D97-AF65-F5344CB8AC3E}">
        <p14:creationId xmlns:p14="http://schemas.microsoft.com/office/powerpoint/2010/main" val="3289280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About This Activity</a:t>
            </a:r>
            <a:endParaRPr lang="en-US" b="1" dirty="0">
              <a:solidFill>
                <a:schemeClr val="tx1"/>
              </a:solidFill>
              <a:effectLst/>
            </a:endParaRPr>
          </a:p>
        </p:txBody>
      </p:sp>
      <p:sp>
        <p:nvSpPr>
          <p:cNvPr id="3" name="Content Placeholder 2"/>
          <p:cNvSpPr>
            <a:spLocks noGrp="1"/>
          </p:cNvSpPr>
          <p:nvPr>
            <p:ph idx="1"/>
          </p:nvPr>
        </p:nvSpPr>
        <p:spPr/>
        <p:txBody>
          <a:bodyPr>
            <a:normAutofit/>
          </a:bodyPr>
          <a:lstStyle/>
          <a:p>
            <a:pPr>
              <a:buNone/>
            </a:pPr>
            <a:r>
              <a:rPr lang="en-US" sz="2000" dirty="0" smtClean="0"/>
              <a:t>	</a:t>
            </a:r>
            <a:r>
              <a:rPr lang="en-US" sz="1800" dirty="0" smtClean="0"/>
              <a:t>This activity provides students with the opportunity to explore patterns of exponential models in tables, graphs, and symbolic form. Students will be able to apply what they learn to make bigger connections to ideas such as infinity and limits.</a:t>
            </a:r>
          </a:p>
          <a:p>
            <a:pPr>
              <a:buNone/>
            </a:pPr>
            <a:r>
              <a:rPr lang="en-US" sz="2000" b="1" dirty="0" smtClean="0"/>
              <a:t>Necessary Prior Knowledge:</a:t>
            </a:r>
          </a:p>
          <a:p>
            <a:pPr lvl="1">
              <a:buFont typeface="Wingdings" pitchFamily="2" charset="2"/>
              <a:buChar char="v"/>
            </a:pPr>
            <a:r>
              <a:rPr lang="en-US" sz="1600" dirty="0" smtClean="0"/>
              <a:t>General exponential equations</a:t>
            </a:r>
          </a:p>
          <a:p>
            <a:pPr lvl="1">
              <a:buFont typeface="Wingdings" pitchFamily="2" charset="2"/>
              <a:buChar char="v"/>
            </a:pPr>
            <a:r>
              <a:rPr lang="en-US" sz="1600" dirty="0" smtClean="0"/>
              <a:t>Experience with tables</a:t>
            </a:r>
          </a:p>
          <a:p>
            <a:pPr lvl="1">
              <a:buFont typeface="Wingdings" pitchFamily="2" charset="2"/>
              <a:buChar char="v"/>
            </a:pPr>
            <a:r>
              <a:rPr lang="en-US" sz="1600" dirty="0" smtClean="0"/>
              <a:t>Experience with </a:t>
            </a:r>
            <a:r>
              <a:rPr lang="en-US" sz="1600" dirty="0" smtClean="0"/>
              <a:t>scatter plots</a:t>
            </a:r>
            <a:endParaRPr lang="en-US" sz="2000" dirty="0" smtClean="0"/>
          </a:p>
          <a:p>
            <a:pPr>
              <a:buNone/>
            </a:pPr>
            <a:r>
              <a:rPr lang="en-US" sz="2000" b="1" dirty="0" smtClean="0"/>
              <a:t>Materials:</a:t>
            </a:r>
          </a:p>
          <a:p>
            <a:pPr lvl="1">
              <a:buFont typeface="Wingdings" pitchFamily="2" charset="2"/>
              <a:buChar char="v"/>
            </a:pPr>
            <a:r>
              <a:rPr lang="en-US" sz="1600" dirty="0" smtClean="0"/>
              <a:t>Paper (2 pieces per group)</a:t>
            </a:r>
          </a:p>
          <a:p>
            <a:pPr lvl="1">
              <a:buFont typeface="Wingdings" pitchFamily="2" charset="2"/>
              <a:buChar char="v"/>
            </a:pPr>
            <a:r>
              <a:rPr lang="en-US" sz="1600" dirty="0" smtClean="0"/>
              <a:t>Graph paper (2 pieces per group)</a:t>
            </a:r>
          </a:p>
          <a:p>
            <a:pPr lvl="1">
              <a:buFont typeface="Wingdings" pitchFamily="2" charset="2"/>
              <a:buChar char="v"/>
            </a:pPr>
            <a:r>
              <a:rPr lang="en-US" sz="1600" i="1" dirty="0" smtClean="0"/>
              <a:t>Paper Folding</a:t>
            </a:r>
            <a:r>
              <a:rPr lang="en-US" sz="1600" dirty="0" smtClean="0"/>
              <a:t> activity sheets (1 per student)</a:t>
            </a:r>
          </a:p>
          <a:p>
            <a:pPr>
              <a:buNone/>
            </a:pPr>
            <a:r>
              <a:rPr lang="en-US" sz="2000" b="1" dirty="0" smtClean="0"/>
              <a:t>Optional Material</a:t>
            </a:r>
            <a:r>
              <a:rPr lang="en-US" sz="2000" dirty="0" smtClean="0"/>
              <a:t>: </a:t>
            </a:r>
          </a:p>
          <a:p>
            <a:pPr lvl="1">
              <a:buFont typeface="Wingdings" pitchFamily="2" charset="2"/>
              <a:buChar char="v"/>
            </a:pPr>
            <a:r>
              <a:rPr lang="en-US" sz="1600" dirty="0" smtClean="0"/>
              <a:t>Graphing Calculator (at least 1 per group) </a:t>
            </a:r>
          </a:p>
          <a:p>
            <a:pPr lvl="1">
              <a:buNone/>
            </a:pPr>
            <a:endParaRPr lang="en-US" sz="1600" dirty="0" smtClean="0"/>
          </a:p>
          <a:p>
            <a:pPr lvl="1">
              <a:buFont typeface="Wingdings" pitchFamily="2" charset="2"/>
              <a:buChar char="v"/>
            </a:pPr>
            <a:endParaRPr lang="en-US"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Goals and Objectives</a:t>
            </a:r>
            <a:endParaRPr lang="en-US" b="1" dirty="0">
              <a:solidFill>
                <a:schemeClr val="tx1"/>
              </a:solidFill>
              <a:effectLst/>
            </a:endParaRPr>
          </a:p>
        </p:txBody>
      </p:sp>
      <p:sp>
        <p:nvSpPr>
          <p:cNvPr id="3" name="Content Placeholder 2"/>
          <p:cNvSpPr>
            <a:spLocks noGrp="1"/>
          </p:cNvSpPr>
          <p:nvPr>
            <p:ph idx="1"/>
          </p:nvPr>
        </p:nvSpPr>
        <p:spPr/>
        <p:txBody>
          <a:bodyPr>
            <a:normAutofit/>
          </a:bodyPr>
          <a:lstStyle/>
          <a:p>
            <a:pPr>
              <a:buNone/>
            </a:pPr>
            <a:r>
              <a:rPr lang="en-US" sz="2000" b="1" dirty="0" smtClean="0"/>
              <a:t>Goals:</a:t>
            </a:r>
          </a:p>
          <a:p>
            <a:pPr lvl="0">
              <a:buFont typeface="Wingdings" pitchFamily="2" charset="2"/>
              <a:buChar char="v"/>
            </a:pPr>
            <a:r>
              <a:rPr lang="en-US" sz="2000" dirty="0" smtClean="0"/>
              <a:t>The student will be able to identify patterns of exponential growth and exponential decay.</a:t>
            </a:r>
          </a:p>
          <a:p>
            <a:pPr lvl="0">
              <a:buFont typeface="Wingdings" pitchFamily="2" charset="2"/>
              <a:buChar char="v"/>
            </a:pPr>
            <a:r>
              <a:rPr lang="en-US" sz="2000" dirty="0" smtClean="0"/>
              <a:t>The student will be able to make accurate predictions based on real-life data.</a:t>
            </a:r>
          </a:p>
          <a:p>
            <a:pPr>
              <a:buNone/>
            </a:pPr>
            <a:endParaRPr lang="en-US" sz="2000" b="1" dirty="0" smtClean="0"/>
          </a:p>
          <a:p>
            <a:pPr>
              <a:buNone/>
            </a:pPr>
            <a:r>
              <a:rPr lang="en-US" sz="2000" b="1" dirty="0" smtClean="0"/>
              <a:t>Objectives:</a:t>
            </a:r>
          </a:p>
          <a:p>
            <a:pPr lvl="0">
              <a:buFont typeface="Wingdings" pitchFamily="2" charset="2"/>
              <a:buChar char="v"/>
            </a:pPr>
            <a:r>
              <a:rPr lang="en-US" sz="2000" dirty="0" smtClean="0"/>
              <a:t>Given a table of data, the student will identify the mathematical model that best represents the data with 100% accuracy.</a:t>
            </a:r>
          </a:p>
          <a:p>
            <a:pPr lvl="0">
              <a:buFont typeface="Wingdings" pitchFamily="2" charset="2"/>
              <a:buChar char="v"/>
            </a:pPr>
            <a:r>
              <a:rPr lang="en-US" sz="2000" dirty="0" smtClean="0"/>
              <a:t>Given a student created scatterplot and mathematical model, the student will predict future values with 100% accuracy.</a:t>
            </a:r>
          </a:p>
          <a:p>
            <a:pPr>
              <a:buNone/>
            </a:pPr>
            <a:endParaRPr lang="en-US"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effectLst/>
              </a:rPr>
              <a:t>General Classroom Arrangement</a:t>
            </a:r>
            <a:endParaRPr lang="en-US" b="1" dirty="0">
              <a:solidFill>
                <a:schemeClr val="tx1"/>
              </a:solidFill>
              <a:effectLst/>
            </a:endParaRPr>
          </a:p>
        </p:txBody>
      </p:sp>
      <p:sp>
        <p:nvSpPr>
          <p:cNvPr id="3" name="Content Placeholder 2"/>
          <p:cNvSpPr>
            <a:spLocks noGrp="1"/>
          </p:cNvSpPr>
          <p:nvPr>
            <p:ph idx="1"/>
          </p:nvPr>
        </p:nvSpPr>
        <p:spPr/>
        <p:txBody>
          <a:bodyPr>
            <a:normAutofit/>
          </a:bodyPr>
          <a:lstStyle/>
          <a:p>
            <a:pPr>
              <a:buFont typeface="Wingdings" pitchFamily="2" charset="2"/>
              <a:buChar char="v"/>
            </a:pPr>
            <a:endParaRPr lang="en-US" sz="2000" dirty="0" smtClean="0"/>
          </a:p>
          <a:p>
            <a:pPr>
              <a:buFont typeface="Wingdings" pitchFamily="2" charset="2"/>
              <a:buChar char="v"/>
            </a:pPr>
            <a:r>
              <a:rPr lang="en-US" sz="2000" dirty="0" smtClean="0"/>
              <a:t>Divide </a:t>
            </a:r>
            <a:r>
              <a:rPr lang="en-US" sz="2000" dirty="0" smtClean="0"/>
              <a:t>the class into pairs.</a:t>
            </a:r>
          </a:p>
          <a:p>
            <a:pPr>
              <a:buFont typeface="Wingdings" pitchFamily="2" charset="2"/>
              <a:buChar char="v"/>
            </a:pPr>
            <a:r>
              <a:rPr lang="en-US" sz="2000" dirty="0" smtClean="0"/>
              <a:t>Distribute the necessary materials to students (paper, graph paper, activity sheets, and, optionally, graphing calculator).</a:t>
            </a:r>
          </a:p>
          <a:p>
            <a:pPr>
              <a:buFont typeface="Wingdings" pitchFamily="2" charset="2"/>
              <a:buChar char="v"/>
            </a:pPr>
            <a:r>
              <a:rPr lang="en-US" sz="2000" dirty="0" smtClean="0"/>
              <a:t>Provide outline of the activity to the students.</a:t>
            </a:r>
          </a:p>
          <a:p>
            <a:pPr>
              <a:buNone/>
            </a:pPr>
            <a:endParaRPr lang="en-US" sz="2000" dirty="0" smtClean="0"/>
          </a:p>
          <a:p>
            <a:pPr>
              <a:buNone/>
            </a:pPr>
            <a:r>
              <a:rPr lang="en-US" sz="2000" b="1" dirty="0" smtClean="0"/>
              <a:t>Outline of the Activity:</a:t>
            </a:r>
          </a:p>
          <a:p>
            <a:pPr>
              <a:buFont typeface="Wingdings" pitchFamily="2" charset="2"/>
              <a:buChar char="v"/>
            </a:pPr>
            <a:r>
              <a:rPr lang="en-US" sz="2000" dirty="0" smtClean="0"/>
              <a:t>Each pair of students will be divided into two roles. </a:t>
            </a:r>
          </a:p>
          <a:p>
            <a:pPr lvl="1">
              <a:buFont typeface="Wingdings" pitchFamily="2" charset="2"/>
              <a:buChar char="§"/>
            </a:pPr>
            <a:r>
              <a:rPr lang="en-US" sz="1600" b="1" dirty="0" smtClean="0"/>
              <a:t>The recorder</a:t>
            </a:r>
            <a:r>
              <a:rPr lang="en-US" sz="1600" dirty="0" smtClean="0"/>
              <a:t>:  the person who will write down the appropriate information in the provided table</a:t>
            </a:r>
          </a:p>
          <a:p>
            <a:pPr lvl="1">
              <a:buFont typeface="Wingdings" pitchFamily="2" charset="2"/>
              <a:buChar char="§"/>
            </a:pPr>
            <a:r>
              <a:rPr lang="en-US" sz="1600" b="1" dirty="0" smtClean="0"/>
              <a:t>The folder:</a:t>
            </a:r>
            <a:r>
              <a:rPr lang="en-US" sz="1600" dirty="0" smtClean="0"/>
              <a:t> the person who will follow the directions and fold the paper as necessary</a:t>
            </a:r>
            <a:endParaRPr lang="en-US" sz="1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effectLst/>
              </a:rPr>
              <a:t>Activity</a:t>
            </a:r>
            <a:r>
              <a:rPr lang="en-US" b="1" dirty="0" smtClean="0">
                <a:solidFill>
                  <a:schemeClr val="tx1"/>
                </a:solidFill>
              </a:rPr>
              <a:t> 1: </a:t>
            </a:r>
            <a:r>
              <a:rPr lang="en-US" b="1" dirty="0" smtClean="0">
                <a:solidFill>
                  <a:schemeClr val="tx1"/>
                </a:solidFill>
                <a:effectLst/>
              </a:rPr>
              <a:t>Creating Rectangles</a:t>
            </a:r>
            <a:endParaRPr lang="en-US" b="1" dirty="0">
              <a:solidFill>
                <a:schemeClr val="tx1"/>
              </a:solidFill>
              <a:effectLst/>
            </a:endParaRPr>
          </a:p>
        </p:txBody>
      </p:sp>
      <p:sp>
        <p:nvSpPr>
          <p:cNvPr id="3" name="Content Placeholder 2"/>
          <p:cNvSpPr>
            <a:spLocks noGrp="1"/>
          </p:cNvSpPr>
          <p:nvPr>
            <p:ph sz="half" idx="1"/>
          </p:nvPr>
        </p:nvSpPr>
        <p:spPr/>
        <p:txBody>
          <a:bodyPr/>
          <a:lstStyle/>
          <a:p>
            <a:pPr marL="82296" indent="0">
              <a:buNone/>
            </a:pPr>
            <a:r>
              <a:rPr lang="en-US" dirty="0" smtClean="0"/>
              <a:t>Step 1: </a:t>
            </a:r>
          </a:p>
          <a:p>
            <a:pPr marL="82296" indent="0">
              <a:buNone/>
            </a:pPr>
            <a:r>
              <a:rPr lang="en-US" sz="2000" dirty="0" smtClean="0"/>
              <a:t>Take an 8.5 x 11” sheet of paper.</a:t>
            </a:r>
          </a:p>
          <a:p>
            <a:pPr marL="82296" indent="0">
              <a:buNone/>
            </a:pPr>
            <a:r>
              <a:rPr lang="en-US" sz="2000" dirty="0" smtClean="0"/>
              <a:t>Determine how many rectangles are created when you have zero folds.</a:t>
            </a:r>
          </a:p>
          <a:p>
            <a:pPr marL="82296" indent="0">
              <a:buNone/>
            </a:pPr>
            <a:r>
              <a:rPr lang="en-US" sz="2000" dirty="0" smtClean="0"/>
              <a:t>Now fold  the paper </a:t>
            </a:r>
            <a:r>
              <a:rPr lang="en-US" sz="2000" dirty="0"/>
              <a:t>in half and </a:t>
            </a:r>
            <a:r>
              <a:rPr lang="en-US" sz="2000" dirty="0" smtClean="0"/>
              <a:t>determine the </a:t>
            </a:r>
            <a:r>
              <a:rPr lang="en-US" sz="2000" dirty="0"/>
              <a:t>number of </a:t>
            </a:r>
            <a:r>
              <a:rPr lang="en-US" sz="2000" dirty="0" smtClean="0"/>
              <a:t>rectangles </a:t>
            </a:r>
            <a:r>
              <a:rPr lang="en-US" sz="2000" dirty="0"/>
              <a:t>the paper has after you </a:t>
            </a:r>
            <a:r>
              <a:rPr lang="en-US" sz="2000" dirty="0" smtClean="0"/>
              <a:t>have made </a:t>
            </a:r>
            <a:r>
              <a:rPr lang="en-US" sz="2000" dirty="0"/>
              <a:t>the fold.</a:t>
            </a:r>
            <a:endParaRPr lang="en-US" sz="2000" dirty="0"/>
          </a:p>
        </p:txBody>
      </p:sp>
      <p:sp>
        <p:nvSpPr>
          <p:cNvPr id="7" name="Content Placeholder 6"/>
          <p:cNvSpPr>
            <a:spLocks noGrp="1"/>
          </p:cNvSpPr>
          <p:nvPr>
            <p:ph sz="half" idx="2"/>
          </p:nvPr>
        </p:nvSpPr>
        <p:spPr/>
        <p:txBody>
          <a:bodyPr/>
          <a:lstStyle/>
          <a:p>
            <a:pPr marL="82296" indent="0">
              <a:buNone/>
            </a:pPr>
            <a:r>
              <a:rPr lang="en-US" dirty="0" smtClean="0"/>
              <a:t>Step 2:</a:t>
            </a:r>
          </a:p>
          <a:p>
            <a:pPr marL="82296" indent="0">
              <a:buNone/>
            </a:pPr>
            <a:r>
              <a:rPr lang="en-US" sz="2000" dirty="0"/>
              <a:t>Record </a:t>
            </a:r>
            <a:r>
              <a:rPr lang="en-US" sz="2000" dirty="0" smtClean="0"/>
              <a:t>data </a:t>
            </a:r>
            <a:r>
              <a:rPr lang="en-US" sz="2000" dirty="0"/>
              <a:t>in the </a:t>
            </a:r>
            <a:r>
              <a:rPr lang="en-US" sz="2000" dirty="0" smtClean="0"/>
              <a:t>table on the activity sheet </a:t>
            </a:r>
            <a:r>
              <a:rPr lang="en-US" sz="2000" dirty="0"/>
              <a:t>and continue in the </a:t>
            </a:r>
            <a:r>
              <a:rPr lang="en-US" sz="2000" dirty="0" smtClean="0"/>
              <a:t>same manner until the table is completed.</a:t>
            </a:r>
          </a:p>
          <a:p>
            <a:pPr marL="82296" indent="0">
              <a:buNone/>
            </a:pPr>
            <a:endParaRPr lang="en-US" sz="2000" dirty="0"/>
          </a:p>
          <a:p>
            <a:pPr marL="82296" indent="0">
              <a:buNone/>
            </a:pPr>
            <a:r>
              <a:rPr lang="en-US" sz="2000" dirty="0" smtClean="0"/>
              <a:t>.</a:t>
            </a:r>
            <a:endParaRPr lang="en-US" sz="20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1712" y="4706680"/>
            <a:ext cx="2203704" cy="1652778"/>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4706680"/>
            <a:ext cx="2203704" cy="1652778"/>
          </a:xfrm>
          <a:prstGeom prst="rect">
            <a:avLst/>
          </a:prstGeom>
        </p:spPr>
      </p:pic>
    </p:spTree>
    <p:extLst>
      <p:ext uri="{BB962C8B-B14F-4D97-AF65-F5344CB8AC3E}">
        <p14:creationId xmlns:p14="http://schemas.microsoft.com/office/powerpoint/2010/main" val="4280610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Activity 1 continued</a:t>
            </a:r>
            <a:endParaRPr lang="en-US" b="1" dirty="0">
              <a:solidFill>
                <a:schemeClr val="tx1"/>
              </a:solidFill>
              <a:effectLst/>
            </a:endParaRPr>
          </a:p>
        </p:txBody>
      </p:sp>
      <p:sp>
        <p:nvSpPr>
          <p:cNvPr id="3" name="Content Placeholder 2"/>
          <p:cNvSpPr>
            <a:spLocks noGrp="1"/>
          </p:cNvSpPr>
          <p:nvPr>
            <p:ph sz="half" idx="1"/>
          </p:nvPr>
        </p:nvSpPr>
        <p:spPr/>
        <p:txBody>
          <a:bodyPr/>
          <a:lstStyle/>
          <a:p>
            <a:pPr marL="82296" indent="0">
              <a:buNone/>
            </a:pPr>
            <a:r>
              <a:rPr lang="en-US" dirty="0" smtClean="0"/>
              <a:t>Step 3:</a:t>
            </a:r>
          </a:p>
          <a:p>
            <a:pPr marL="82296" indent="0">
              <a:buNone/>
            </a:pPr>
            <a:r>
              <a:rPr lang="en-US" sz="2000" dirty="0"/>
              <a:t>Determine a mathematical model that represents this data by examining </a:t>
            </a:r>
            <a:r>
              <a:rPr lang="en-US" sz="2000" dirty="0" smtClean="0"/>
              <a:t>the patterns </a:t>
            </a:r>
            <a:r>
              <a:rPr lang="en-US" sz="2000" dirty="0"/>
              <a:t>in the table</a:t>
            </a:r>
            <a:r>
              <a:rPr lang="en-US" sz="2000" dirty="0" smtClean="0"/>
              <a:t>.</a:t>
            </a:r>
          </a:p>
          <a:p>
            <a:pPr marL="82296" indent="0">
              <a:buNone/>
            </a:pPr>
            <a:endParaRPr lang="en-US" sz="2000" dirty="0"/>
          </a:p>
          <a:p>
            <a:pPr marL="82296" indent="0">
              <a:buNone/>
            </a:pPr>
            <a:endParaRPr lang="en-US" sz="2000" dirty="0"/>
          </a:p>
        </p:txBody>
      </p:sp>
      <p:sp>
        <p:nvSpPr>
          <p:cNvPr id="4" name="Content Placeholder 3"/>
          <p:cNvSpPr>
            <a:spLocks noGrp="1"/>
          </p:cNvSpPr>
          <p:nvPr>
            <p:ph sz="half" idx="2"/>
          </p:nvPr>
        </p:nvSpPr>
        <p:spPr/>
        <p:txBody>
          <a:bodyPr/>
          <a:lstStyle/>
          <a:p>
            <a:pPr marL="82296" indent="0">
              <a:buNone/>
            </a:pPr>
            <a:r>
              <a:rPr lang="en-US" dirty="0" smtClean="0"/>
              <a:t>Step 4:</a:t>
            </a:r>
          </a:p>
          <a:p>
            <a:pPr marL="82296" indent="0">
              <a:buNone/>
            </a:pPr>
            <a:r>
              <a:rPr lang="en-US" sz="2000" dirty="0"/>
              <a:t>Make a scatter plot </a:t>
            </a:r>
            <a:r>
              <a:rPr lang="en-US" sz="2000" dirty="0" smtClean="0"/>
              <a:t>of the data from the table.</a:t>
            </a:r>
          </a:p>
          <a:p>
            <a:pPr marL="82296" indent="0">
              <a:buNone/>
            </a:pP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3657600"/>
            <a:ext cx="2203704" cy="165277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3657600"/>
            <a:ext cx="2203704" cy="1652778"/>
          </a:xfrm>
          <a:prstGeom prst="rect">
            <a:avLst/>
          </a:prstGeom>
        </p:spPr>
      </p:pic>
    </p:spTree>
    <p:extLst>
      <p:ext uri="{BB962C8B-B14F-4D97-AF65-F5344CB8AC3E}">
        <p14:creationId xmlns:p14="http://schemas.microsoft.com/office/powerpoint/2010/main" val="2533118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effectLst/>
              </a:rPr>
              <a:t>Activity 2:  Area of the Smallest Rectangle</a:t>
            </a:r>
            <a:endParaRPr lang="en-US" b="1" dirty="0">
              <a:solidFill>
                <a:schemeClr val="tx1"/>
              </a:solidFill>
              <a:effectLst/>
            </a:endParaRPr>
          </a:p>
        </p:txBody>
      </p:sp>
      <p:sp>
        <p:nvSpPr>
          <p:cNvPr id="4" name="Content Placeholder 3"/>
          <p:cNvSpPr>
            <a:spLocks noGrp="1"/>
          </p:cNvSpPr>
          <p:nvPr>
            <p:ph sz="half" idx="1"/>
          </p:nvPr>
        </p:nvSpPr>
        <p:spPr/>
        <p:txBody>
          <a:bodyPr/>
          <a:lstStyle/>
          <a:p>
            <a:pPr marL="82296" indent="0">
              <a:buNone/>
            </a:pPr>
            <a:r>
              <a:rPr lang="en-US" dirty="0" smtClean="0"/>
              <a:t>Step 1:</a:t>
            </a:r>
          </a:p>
          <a:p>
            <a:pPr marL="82296" indent="0">
              <a:buNone/>
            </a:pPr>
            <a:r>
              <a:rPr lang="en-US" sz="1800" dirty="0" smtClean="0"/>
              <a:t>Suppose the dimensions of your sheet of paper are a length of 1 unit and a width of 1 unit.</a:t>
            </a:r>
          </a:p>
          <a:p>
            <a:pPr marL="82296" indent="0">
              <a:buNone/>
            </a:pPr>
            <a:r>
              <a:rPr lang="en-US" sz="1800" dirty="0"/>
              <a:t>Determine </a:t>
            </a:r>
            <a:r>
              <a:rPr lang="en-US" sz="1800" dirty="0" smtClean="0"/>
              <a:t>the area of the smallest rectangle created  </a:t>
            </a:r>
            <a:r>
              <a:rPr lang="en-US" sz="1800" dirty="0"/>
              <a:t>when you have zero folds</a:t>
            </a:r>
            <a:r>
              <a:rPr lang="en-US" sz="1800" dirty="0" smtClean="0"/>
              <a:t>.</a:t>
            </a:r>
          </a:p>
          <a:p>
            <a:pPr marL="82296" indent="0">
              <a:buNone/>
            </a:pPr>
            <a:r>
              <a:rPr lang="en-US" sz="1800" dirty="0"/>
              <a:t>Fold </a:t>
            </a:r>
            <a:r>
              <a:rPr lang="en-US" sz="1800" dirty="0" smtClean="0"/>
              <a:t>the </a:t>
            </a:r>
            <a:r>
              <a:rPr lang="en-US" sz="1800" dirty="0"/>
              <a:t>8.5 x 11” sheet of paper in half </a:t>
            </a:r>
            <a:r>
              <a:rPr lang="en-US" sz="1800" dirty="0" smtClean="0"/>
              <a:t>and determine </a:t>
            </a:r>
            <a:r>
              <a:rPr lang="en-US" sz="1800" dirty="0"/>
              <a:t>the area of the smallest section after </a:t>
            </a:r>
            <a:r>
              <a:rPr lang="en-US" sz="1800" dirty="0" smtClean="0"/>
              <a:t>you have </a:t>
            </a:r>
            <a:r>
              <a:rPr lang="en-US" sz="1800" dirty="0"/>
              <a:t>made the fold</a:t>
            </a:r>
            <a:r>
              <a:rPr lang="en-US" sz="1800" dirty="0" smtClean="0"/>
              <a:t>.</a:t>
            </a:r>
          </a:p>
          <a:p>
            <a:pPr marL="82296" indent="0">
              <a:buNone/>
            </a:pPr>
            <a:endParaRPr lang="en-US" sz="2000" dirty="0"/>
          </a:p>
        </p:txBody>
      </p:sp>
      <p:sp>
        <p:nvSpPr>
          <p:cNvPr id="5" name="Content Placeholder 4"/>
          <p:cNvSpPr>
            <a:spLocks noGrp="1"/>
          </p:cNvSpPr>
          <p:nvPr>
            <p:ph sz="half" idx="2"/>
          </p:nvPr>
        </p:nvSpPr>
        <p:spPr/>
        <p:txBody>
          <a:bodyPr/>
          <a:lstStyle/>
          <a:p>
            <a:pPr marL="82296" indent="0">
              <a:buNone/>
            </a:pPr>
            <a:r>
              <a:rPr lang="en-US" dirty="0" smtClean="0"/>
              <a:t>Step 2:</a:t>
            </a:r>
          </a:p>
          <a:p>
            <a:pPr marL="82296" indent="0">
              <a:buNone/>
            </a:pPr>
            <a:r>
              <a:rPr lang="en-US" sz="1800" dirty="0"/>
              <a:t>Record this data in the table and continue in </a:t>
            </a:r>
            <a:r>
              <a:rPr lang="en-US" sz="1800" dirty="0" smtClean="0"/>
              <a:t>the same </a:t>
            </a:r>
            <a:r>
              <a:rPr lang="en-US" sz="1800" dirty="0"/>
              <a:t>manner until </a:t>
            </a:r>
            <a:r>
              <a:rPr lang="en-US" sz="1800" dirty="0" smtClean="0"/>
              <a:t>the table is completed.</a:t>
            </a:r>
            <a:endParaRPr lang="en-US" sz="1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4953000"/>
            <a:ext cx="2203704" cy="1652778"/>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4953000"/>
            <a:ext cx="2203704" cy="1652778"/>
          </a:xfrm>
          <a:prstGeom prst="rect">
            <a:avLst/>
          </a:prstGeom>
        </p:spPr>
      </p:pic>
    </p:spTree>
    <p:extLst>
      <p:ext uri="{BB962C8B-B14F-4D97-AF65-F5344CB8AC3E}">
        <p14:creationId xmlns:p14="http://schemas.microsoft.com/office/powerpoint/2010/main" val="269284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Activity 2 continued</a:t>
            </a:r>
            <a:endParaRPr lang="en-US" b="1" dirty="0">
              <a:solidFill>
                <a:schemeClr val="tx1"/>
              </a:solidFill>
              <a:effectLst/>
            </a:endParaRPr>
          </a:p>
        </p:txBody>
      </p:sp>
      <p:sp>
        <p:nvSpPr>
          <p:cNvPr id="3" name="Content Placeholder 2"/>
          <p:cNvSpPr>
            <a:spLocks noGrp="1"/>
          </p:cNvSpPr>
          <p:nvPr>
            <p:ph sz="half" idx="1"/>
          </p:nvPr>
        </p:nvSpPr>
        <p:spPr/>
        <p:txBody>
          <a:bodyPr/>
          <a:lstStyle/>
          <a:p>
            <a:pPr marL="82296" indent="0">
              <a:buNone/>
            </a:pPr>
            <a:r>
              <a:rPr lang="en-US" dirty="0" smtClean="0"/>
              <a:t>Step 3:</a:t>
            </a:r>
          </a:p>
          <a:p>
            <a:pPr marL="82296" indent="0">
              <a:buNone/>
            </a:pPr>
            <a:r>
              <a:rPr lang="en-US" sz="2000" dirty="0"/>
              <a:t>Determine a mathematical model that </a:t>
            </a:r>
            <a:r>
              <a:rPr lang="en-US" sz="2000" dirty="0" smtClean="0"/>
              <a:t>represents this </a:t>
            </a:r>
            <a:r>
              <a:rPr lang="en-US" sz="2000" dirty="0"/>
              <a:t>data by examining </a:t>
            </a:r>
            <a:r>
              <a:rPr lang="en-US" sz="2000" dirty="0" smtClean="0"/>
              <a:t>the patterns </a:t>
            </a:r>
            <a:r>
              <a:rPr lang="en-US" sz="2000" dirty="0"/>
              <a:t>in the table</a:t>
            </a:r>
            <a:r>
              <a:rPr lang="en-US" sz="2000" dirty="0" smtClean="0"/>
              <a:t>.</a:t>
            </a:r>
          </a:p>
          <a:p>
            <a:pPr marL="82296" indent="0">
              <a:buNone/>
            </a:pPr>
            <a:endParaRPr lang="en-US" sz="2000" dirty="0" smtClean="0"/>
          </a:p>
          <a:p>
            <a:pPr marL="82296" indent="0">
              <a:buNone/>
            </a:pPr>
            <a:endParaRPr lang="en-US" sz="2000" dirty="0"/>
          </a:p>
          <a:p>
            <a:pPr marL="82296" indent="0">
              <a:buNone/>
            </a:pPr>
            <a:endParaRPr lang="en-US" sz="2000" dirty="0"/>
          </a:p>
        </p:txBody>
      </p:sp>
      <p:sp>
        <p:nvSpPr>
          <p:cNvPr id="4" name="Content Placeholder 3"/>
          <p:cNvSpPr>
            <a:spLocks noGrp="1"/>
          </p:cNvSpPr>
          <p:nvPr>
            <p:ph sz="half" idx="2"/>
          </p:nvPr>
        </p:nvSpPr>
        <p:spPr/>
        <p:txBody>
          <a:bodyPr/>
          <a:lstStyle/>
          <a:p>
            <a:pPr marL="82296" indent="0">
              <a:buNone/>
            </a:pPr>
            <a:r>
              <a:rPr lang="en-US" dirty="0" smtClean="0"/>
              <a:t>Step 4:</a:t>
            </a:r>
          </a:p>
          <a:p>
            <a:pPr marL="82296" indent="0">
              <a:buNone/>
            </a:pPr>
            <a:r>
              <a:rPr lang="en-US" sz="2000" dirty="0"/>
              <a:t>Make a scatter plot of the data from the table.</a:t>
            </a:r>
          </a:p>
          <a:p>
            <a:pPr marL="82296" indent="0">
              <a:buNone/>
            </a:pP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3810000"/>
            <a:ext cx="2203704" cy="1652778"/>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9883"/>
          <a:stretch/>
        </p:blipFill>
        <p:spPr>
          <a:xfrm>
            <a:off x="5486401" y="3810000"/>
            <a:ext cx="1988663" cy="1655064"/>
          </a:xfrm>
          <a:prstGeom prst="rect">
            <a:avLst/>
          </a:prstGeom>
        </p:spPr>
      </p:pic>
    </p:spTree>
    <p:extLst>
      <p:ext uri="{BB962C8B-B14F-4D97-AF65-F5344CB8AC3E}">
        <p14:creationId xmlns:p14="http://schemas.microsoft.com/office/powerpoint/2010/main" val="3462164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rPr>
              <a:t>Key Questions</a:t>
            </a:r>
            <a:endParaRPr lang="en-US" b="1" dirty="0">
              <a:solidFill>
                <a:schemeClr val="tx1"/>
              </a:solidFill>
              <a:effectLst/>
            </a:endParaRPr>
          </a:p>
        </p:txBody>
      </p:sp>
      <p:sp>
        <p:nvSpPr>
          <p:cNvPr id="3" name="Content Placeholder 2"/>
          <p:cNvSpPr>
            <a:spLocks noGrp="1"/>
          </p:cNvSpPr>
          <p:nvPr>
            <p:ph idx="1"/>
          </p:nvPr>
        </p:nvSpPr>
        <p:spPr/>
        <p:txBody>
          <a:bodyPr>
            <a:normAutofit fontScale="92500" lnSpcReduction="20000"/>
          </a:bodyPr>
          <a:lstStyle/>
          <a:p>
            <a:r>
              <a:rPr lang="en-US" sz="2400" dirty="0" smtClean="0"/>
              <a:t>What do you notice about the two graphs you created?</a:t>
            </a:r>
          </a:p>
          <a:p>
            <a:r>
              <a:rPr lang="en-US" sz="2400" dirty="0" smtClean="0"/>
              <a:t>In Activity 1, what do you think would happen if you kept folding the paper?</a:t>
            </a:r>
          </a:p>
          <a:p>
            <a:r>
              <a:rPr lang="en-US" sz="2400" dirty="0" smtClean="0"/>
              <a:t>What would happen if you used tissue paper instead of the paper you were given? </a:t>
            </a:r>
          </a:p>
          <a:p>
            <a:r>
              <a:rPr lang="en-US" sz="2400" dirty="0" smtClean="0"/>
              <a:t>What would happen if the tissue paper was as large as this room? Would the values in the table approach any particular number?</a:t>
            </a:r>
          </a:p>
          <a:p>
            <a:r>
              <a:rPr lang="en-US" sz="2400" dirty="0"/>
              <a:t>In Activity </a:t>
            </a:r>
            <a:r>
              <a:rPr lang="en-US" sz="2400" dirty="0" smtClean="0"/>
              <a:t>2, </a:t>
            </a:r>
            <a:r>
              <a:rPr lang="en-US" sz="2400" dirty="0"/>
              <a:t>what do you think </a:t>
            </a:r>
            <a:r>
              <a:rPr lang="en-US" sz="2400" dirty="0" smtClean="0"/>
              <a:t>would </a:t>
            </a:r>
            <a:r>
              <a:rPr lang="en-US" sz="2400" dirty="0"/>
              <a:t>happen if you kept folding the paper?</a:t>
            </a:r>
          </a:p>
          <a:p>
            <a:r>
              <a:rPr lang="en-US" sz="2400" dirty="0"/>
              <a:t>What would happen if you used tissue paper instead of the paper you were given? </a:t>
            </a:r>
            <a:endParaRPr lang="en-US" sz="2400" dirty="0" smtClean="0"/>
          </a:p>
          <a:p>
            <a:r>
              <a:rPr lang="en-US" sz="2400" dirty="0" smtClean="0"/>
              <a:t>What </a:t>
            </a:r>
            <a:r>
              <a:rPr lang="en-US" sz="2400" dirty="0"/>
              <a:t>would happen if the tissue paper was as large as this room</a:t>
            </a:r>
            <a:r>
              <a:rPr lang="en-US" sz="2400" dirty="0" smtClean="0"/>
              <a:t>? What number do you think the values in the table would approach?</a:t>
            </a:r>
            <a:endParaRPr lang="en-US" sz="2400" dirty="0"/>
          </a:p>
          <a:p>
            <a:endParaRPr lang="en-US" sz="2400" dirty="0" smtClean="0"/>
          </a:p>
          <a:p>
            <a:endParaRPr lang="en-US" dirty="0"/>
          </a:p>
        </p:txBody>
      </p:sp>
    </p:spTree>
    <p:extLst>
      <p:ext uri="{BB962C8B-B14F-4D97-AF65-F5344CB8AC3E}">
        <p14:creationId xmlns:p14="http://schemas.microsoft.com/office/powerpoint/2010/main" val="86086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594</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Exponential Hands-on Activity</vt:lpstr>
      <vt:lpstr>About This Activity</vt:lpstr>
      <vt:lpstr>Goals and Objectives</vt:lpstr>
      <vt:lpstr>General Classroom Arrangement</vt:lpstr>
      <vt:lpstr>Activity 1: Creating Rectangles</vt:lpstr>
      <vt:lpstr>Activity 1 continued</vt:lpstr>
      <vt:lpstr>Activity 2:  Area of the Smallest Rectangle</vt:lpstr>
      <vt:lpstr>Activity 2 continued</vt:lpstr>
      <vt:lpstr>Key Questions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Exponential Hands-on Activity</dc:title>
  <dc:creator>Mount Saint Mary College</dc:creator>
  <cp:lastModifiedBy>Jennifer</cp:lastModifiedBy>
  <cp:revision>15</cp:revision>
  <dcterms:created xsi:type="dcterms:W3CDTF">2012-04-30T14:36:33Z</dcterms:created>
  <dcterms:modified xsi:type="dcterms:W3CDTF">2012-05-01T07:01:43Z</dcterms:modified>
</cp:coreProperties>
</file>